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698" y="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B8A5D-F44F-4B65-8BB0-FCC303A98C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CA2A93-95BA-4877-BBDB-48C2A38C2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BF9BD2-6CA6-461E-B649-05C3BF479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68E95-A34F-43CE-AEBD-0DBC6B3C635B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4A7C1E-6AEB-42CE-8056-77F06E60F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F4DB82-7E69-4515-88A5-173B71D14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00A8C-022C-4CC5-A5E0-D3B38B7D135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20184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6EAC1-BECA-42B3-98EF-BFC7321BD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8078B6-51C3-4E2E-A950-DA074DFEC4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22355-6F4B-4848-8574-2624189E0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68E95-A34F-43CE-AEBD-0DBC6B3C635B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FD0946-2CD6-4E3F-8549-891CA2D5B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EA8DDF-E029-4B5F-908F-76685F84C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00A8C-022C-4CC5-A5E0-D3B38B7D135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47549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8F77CB-6C71-4A20-BDD4-AA431F49E2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171B5E-B1A2-4534-BC17-06DDDFBFD9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E73455-2324-44BB-9AA4-E29D76C6B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68E95-A34F-43CE-AEBD-0DBC6B3C635B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CB3EEC-0E5D-484E-9613-06AAC6C51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96C3FC-72CE-418E-A39D-0E4FFBC26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00A8C-022C-4CC5-A5E0-D3B38B7D135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0352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1FE67-6BB5-4F75-8A4D-DFA7DACE4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473BB0-5838-4E6D-B551-2032D9AB6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4C98F-0813-4B3C-A089-C9EA6DCFB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68E95-A34F-43CE-AEBD-0DBC6B3C635B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C64751-37D7-4B22-A492-861F46CDF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5281B5-647E-49CB-86EC-029FD898C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00A8C-022C-4CC5-A5E0-D3B38B7D135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43563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A2789-640F-4BF0-84DB-DA5F62B9F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222286-03D0-4795-B497-5A61B5A817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90A285-97AE-4EF3-BB30-C732CFD62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68E95-A34F-43CE-AEBD-0DBC6B3C635B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714D51-3235-4A3F-9456-A278489E0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87FA5F-E6CA-4243-B184-D21D9480E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00A8C-022C-4CC5-A5E0-D3B38B7D135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04614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2F8CA-E04C-474F-8F6D-9D49A8678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38D0F-F3BB-4E3E-9DDF-4F444D3749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F20CD0-0014-4F21-B493-98370A0D8C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8D632A-35F3-4D36-A8DA-DCE478DB7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68E95-A34F-43CE-AEBD-0DBC6B3C635B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481967-FC96-4915-9F8F-DC612BBCE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67C45C-C57F-4AB5-8AA3-DB6A31BB1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00A8C-022C-4CC5-A5E0-D3B38B7D135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88842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B27B-EB32-4ECC-8B6B-BE64EA7EB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7D5A65-8D65-41DF-9C70-E79E130C4C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BC143D-16E6-4A96-9B68-B90B88945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94E6DD-3FD5-4BFA-97E7-AE5928E995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0F0D77-145E-4C4D-9AA2-E62D1EBF2A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F0B40-C964-4F2A-8DFC-B3F639AFB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68E95-A34F-43CE-AEBD-0DBC6B3C635B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8F08AA-05E1-45E6-B7B0-F5C2C626C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33DF33-5F98-4E66-A1D2-E877B931A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00A8C-022C-4CC5-A5E0-D3B38B7D135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2117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FD4A-449B-4A95-8FB8-21DCF8354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6DA4D3-22CF-41CC-9BB7-FF3A6E493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68E95-A34F-43CE-AEBD-0DBC6B3C635B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9D6FEA-C3A4-4C97-B951-611204DDF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7A4D71-02E4-4523-95BE-BEF05A0A1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00A8C-022C-4CC5-A5E0-D3B38B7D135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992066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174F7D-8342-46F7-9B86-C7471AA54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68E95-A34F-43CE-AEBD-0DBC6B3C635B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1B19A7-611F-4EAC-A745-15AE4D80F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5D0330-A789-47E9-9E46-3BD9E59BE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00A8C-022C-4CC5-A5E0-D3B38B7D135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24967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AA2AB-84B9-4FE3-A3A5-BDA690FD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6FB56-3FB3-42D6-B0C9-8BEEF94E7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9A14B5-E373-418F-91C2-00BC2387E8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8CB8DB-FCE7-47CE-AB22-091AAFD7E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68E95-A34F-43CE-AEBD-0DBC6B3C635B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1E9967-D0BE-4D1F-8A99-D73FF871B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6003E0-54DF-4CE4-9721-F8A584709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00A8C-022C-4CC5-A5E0-D3B38B7D135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04614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8F554-0BCB-483D-BB97-90A6A2578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DC36C3-2F1C-43AC-83BE-44EDAABE6A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86F0BD-2E61-4CF0-95EB-CB326191F2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DD3099-F3CF-4D09-8861-694B65901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68E95-A34F-43CE-AEBD-0DBC6B3C635B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E59F9B-CBE9-41CE-8574-55AA4E457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A0711D-1F14-4639-A0EF-7D21531F0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00A8C-022C-4CC5-A5E0-D3B38B7D135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7032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7F1472-FFAD-4926-8A99-2B99C6CF9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6CA264-94ED-4B3C-B22E-A6405CB42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7393CE-E9DB-41A3-A6F7-F49C9EE86A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668E95-A34F-43CE-AEBD-0DBC6B3C635B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4AA46C-B688-43CF-A70B-979FBD04E3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95F9B-AEEA-40B1-8591-0500333777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00A8C-022C-4CC5-A5E0-D3B38B7D135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82134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F1CE9-5198-4F95-8A83-F7124AE79B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Mongolian Baiti" panose="03000500000000000000" pitchFamily="66" charset="0"/>
                <a:cs typeface="Mongolian Baiti" panose="03000500000000000000" pitchFamily="66" charset="0"/>
              </a:rPr>
              <a:t>Using Machine Learning for Enhanced Underground Carbon Storage Research</a:t>
            </a:r>
            <a:endParaRPr lang="en-CA" dirty="0"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1EBF79-1B61-416A-A499-42A16CEC684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Sepideh Alimohammadi</a:t>
            </a:r>
          </a:p>
          <a:p>
            <a:r>
              <a:rPr lang="en-US" dirty="0"/>
              <a:t>July 30</a:t>
            </a:r>
            <a:r>
              <a:rPr lang="en-US" baseline="30000" dirty="0"/>
              <a:t>th</a:t>
            </a:r>
            <a:r>
              <a:rPr lang="en-US" dirty="0"/>
              <a:t>, 2024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293967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7A3EA-939B-4A80-B4B8-7206B6932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Tuning, For-Loop, OPTUNA, PSO</a:t>
            </a:r>
            <a:endParaRPr lang="en-CA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6B6F06C-0FE5-455E-A52A-90A65A96A7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5658728"/>
              </p:ext>
            </p:extLst>
          </p:nvPr>
        </p:nvGraphicFramePr>
        <p:xfrm>
          <a:off x="2038847" y="2400465"/>
          <a:ext cx="8401216" cy="2057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304">
                  <a:extLst>
                    <a:ext uri="{9D8B030D-6E8A-4147-A177-3AD203B41FA5}">
                      <a16:colId xmlns:a16="http://schemas.microsoft.com/office/drawing/2014/main" val="1067055491"/>
                    </a:ext>
                  </a:extLst>
                </a:gridCol>
                <a:gridCol w="2100304">
                  <a:extLst>
                    <a:ext uri="{9D8B030D-6E8A-4147-A177-3AD203B41FA5}">
                      <a16:colId xmlns:a16="http://schemas.microsoft.com/office/drawing/2014/main" val="142808558"/>
                    </a:ext>
                  </a:extLst>
                </a:gridCol>
                <a:gridCol w="2100304">
                  <a:extLst>
                    <a:ext uri="{9D8B030D-6E8A-4147-A177-3AD203B41FA5}">
                      <a16:colId xmlns:a16="http://schemas.microsoft.com/office/drawing/2014/main" val="3034571911"/>
                    </a:ext>
                  </a:extLst>
                </a:gridCol>
                <a:gridCol w="2100304">
                  <a:extLst>
                    <a:ext uri="{9D8B030D-6E8A-4147-A177-3AD203B41FA5}">
                      <a16:colId xmlns:a16="http://schemas.microsoft.com/office/drawing/2014/main" val="1985822397"/>
                    </a:ext>
                  </a:extLst>
                </a:gridCol>
              </a:tblGrid>
              <a:tr h="685690">
                <a:tc>
                  <a:txBody>
                    <a:bodyPr/>
                    <a:lstStyle/>
                    <a:p>
                      <a:pPr algn="ctr"/>
                      <a:endParaRPr lang="en-C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For-Loop</a:t>
                      </a:r>
                      <a:endParaRPr lang="en-C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OPTUNA</a:t>
                      </a:r>
                      <a:endParaRPr lang="en-C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PSO</a:t>
                      </a:r>
                      <a:endParaRPr lang="en-CA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2711885"/>
                  </a:ext>
                </a:extLst>
              </a:tr>
              <a:tr h="68569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MSE</a:t>
                      </a:r>
                      <a:endParaRPr lang="en-C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0.00801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0.0064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0.0080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2403232"/>
                  </a:ext>
                </a:extLst>
              </a:tr>
              <a:tr h="68569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</a:t>
                      </a:r>
                      <a:r>
                        <a:rPr lang="en-US" baseline="30000" dirty="0"/>
                        <a:t>2</a:t>
                      </a:r>
                      <a:endParaRPr lang="en-CA" baseline="30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0.8649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0.8971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0.8648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82941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47417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35802-7D48-4028-B3A8-CDFE20B8F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Between MLs</a:t>
            </a:r>
            <a:endParaRPr lang="en-CA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5568C95-20A0-4585-9E8D-8D1B5A67D8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8289857"/>
              </p:ext>
            </p:extLst>
          </p:nvPr>
        </p:nvGraphicFramePr>
        <p:xfrm>
          <a:off x="993058" y="2291114"/>
          <a:ext cx="10360742" cy="2057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0106">
                  <a:extLst>
                    <a:ext uri="{9D8B030D-6E8A-4147-A177-3AD203B41FA5}">
                      <a16:colId xmlns:a16="http://schemas.microsoft.com/office/drawing/2014/main" val="1067055491"/>
                    </a:ext>
                  </a:extLst>
                </a:gridCol>
                <a:gridCol w="1480106">
                  <a:extLst>
                    <a:ext uri="{9D8B030D-6E8A-4147-A177-3AD203B41FA5}">
                      <a16:colId xmlns:a16="http://schemas.microsoft.com/office/drawing/2014/main" val="142808558"/>
                    </a:ext>
                  </a:extLst>
                </a:gridCol>
                <a:gridCol w="1480106">
                  <a:extLst>
                    <a:ext uri="{9D8B030D-6E8A-4147-A177-3AD203B41FA5}">
                      <a16:colId xmlns:a16="http://schemas.microsoft.com/office/drawing/2014/main" val="3034571911"/>
                    </a:ext>
                  </a:extLst>
                </a:gridCol>
                <a:gridCol w="1480106">
                  <a:extLst>
                    <a:ext uri="{9D8B030D-6E8A-4147-A177-3AD203B41FA5}">
                      <a16:colId xmlns:a16="http://schemas.microsoft.com/office/drawing/2014/main" val="1985822397"/>
                    </a:ext>
                  </a:extLst>
                </a:gridCol>
                <a:gridCol w="1480106">
                  <a:extLst>
                    <a:ext uri="{9D8B030D-6E8A-4147-A177-3AD203B41FA5}">
                      <a16:colId xmlns:a16="http://schemas.microsoft.com/office/drawing/2014/main" val="87641885"/>
                    </a:ext>
                  </a:extLst>
                </a:gridCol>
                <a:gridCol w="1480106">
                  <a:extLst>
                    <a:ext uri="{9D8B030D-6E8A-4147-A177-3AD203B41FA5}">
                      <a16:colId xmlns:a16="http://schemas.microsoft.com/office/drawing/2014/main" val="2421075117"/>
                    </a:ext>
                  </a:extLst>
                </a:gridCol>
                <a:gridCol w="1480106">
                  <a:extLst>
                    <a:ext uri="{9D8B030D-6E8A-4147-A177-3AD203B41FA5}">
                      <a16:colId xmlns:a16="http://schemas.microsoft.com/office/drawing/2014/main" val="1601718035"/>
                    </a:ext>
                  </a:extLst>
                </a:gridCol>
              </a:tblGrid>
              <a:tr h="685690">
                <a:tc>
                  <a:txBody>
                    <a:bodyPr/>
                    <a:lstStyle/>
                    <a:p>
                      <a:pPr algn="ctr"/>
                      <a:endParaRPr lang="en-C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Random Forest</a:t>
                      </a:r>
                      <a:endParaRPr lang="en-C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Gradient Boosting</a:t>
                      </a:r>
                      <a:endParaRPr lang="en-C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SVR</a:t>
                      </a:r>
                      <a:endParaRPr lang="en-C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Linear Regression</a:t>
                      </a:r>
                      <a:endParaRPr lang="en-C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Ridge Regression</a:t>
                      </a:r>
                      <a:endParaRPr lang="en-C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K-Neighbors Regressor</a:t>
                      </a:r>
                      <a:endParaRPr lang="en-CA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2711885"/>
                  </a:ext>
                </a:extLst>
              </a:tr>
              <a:tr h="68569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MSE</a:t>
                      </a:r>
                      <a:endParaRPr lang="en-C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0.0005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0.003</a:t>
                      </a:r>
                      <a:endParaRPr lang="en-C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0.0032</a:t>
                      </a:r>
                      <a:endParaRPr lang="en-C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0.01</a:t>
                      </a:r>
                      <a:endParaRPr lang="en-CA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2403232"/>
                  </a:ext>
                </a:extLst>
              </a:tr>
              <a:tr h="68569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</a:t>
                      </a:r>
                      <a:r>
                        <a:rPr lang="en-US" baseline="30000" dirty="0"/>
                        <a:t>2</a:t>
                      </a:r>
                      <a:endParaRPr lang="en-CA" baseline="30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0.87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0.83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-0.024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-7.0058</a:t>
                      </a:r>
                      <a:endParaRPr lang="en-C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-5.65</a:t>
                      </a:r>
                      <a:endParaRPr lang="en-CA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0.766</a:t>
                      </a:r>
                      <a:endParaRPr lang="en-CA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82941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42251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5A9FD-10D5-403C-BECB-1B12F0A93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Summary, Challenges, and Future Work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EC3863-A0A6-4DFD-95AD-41AA92754E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4335"/>
            <a:ext cx="10515600" cy="4672628"/>
          </a:xfrm>
        </p:spPr>
        <p:txBody>
          <a:bodyPr>
            <a:normAutofit fontScale="77500" lnSpcReduction="20000"/>
          </a:bodyPr>
          <a:lstStyle/>
          <a:p>
            <a:pPr algn="just">
              <a:spcAft>
                <a:spcPts val="1200"/>
              </a:spcAft>
            </a:pPr>
            <a:r>
              <a:rPr lang="en-US" b="1" dirty="0"/>
              <a:t>Machine Learning (ML) </a:t>
            </a:r>
            <a:r>
              <a:rPr lang="en-US" dirty="0"/>
              <a:t>has demonstrated success in predicting thermodynamic properties under conditions that are costly and difficult to measure directly.</a:t>
            </a:r>
          </a:p>
          <a:p>
            <a:pPr algn="just">
              <a:spcAft>
                <a:spcPts val="1200"/>
              </a:spcAft>
            </a:pPr>
            <a:r>
              <a:rPr lang="en-US" dirty="0"/>
              <a:t>When generating data using MD simulations, it is crucial to consider factors such as physical states and molecular coordination to ensure accurate and representative results.</a:t>
            </a:r>
          </a:p>
          <a:p>
            <a:pPr algn="just">
              <a:spcAft>
                <a:spcPts val="1200"/>
              </a:spcAft>
            </a:pPr>
            <a:r>
              <a:rPr lang="en-US" b="1" dirty="0" err="1"/>
              <a:t>Optuna</a:t>
            </a:r>
            <a:r>
              <a:rPr lang="en-US" dirty="0"/>
              <a:t> proved to be an effective tool for hyperparameter tuning in ML models, enhancing the performance of our algorithms.</a:t>
            </a:r>
          </a:p>
          <a:p>
            <a:pPr algn="just">
              <a:spcAft>
                <a:spcPts val="1200"/>
              </a:spcAft>
            </a:pPr>
            <a:r>
              <a:rPr lang="en-US" dirty="0"/>
              <a:t>Among the various ML algorithms tested, </a:t>
            </a:r>
            <a:r>
              <a:rPr lang="en-US" b="1" dirty="0"/>
              <a:t>Random Forest emerged </a:t>
            </a:r>
            <a:r>
              <a:rPr lang="en-US" dirty="0"/>
              <a:t>as the most effective for this modelling task.</a:t>
            </a:r>
          </a:p>
          <a:p>
            <a:pPr algn="just">
              <a:spcAft>
                <a:spcPts val="1200"/>
              </a:spcAft>
            </a:pPr>
            <a:r>
              <a:rPr lang="en-US" b="1" dirty="0"/>
              <a:t>Challenges</a:t>
            </a:r>
            <a:r>
              <a:rPr lang="en-US" dirty="0"/>
              <a:t>: Understanding and preprocessing the dataset</a:t>
            </a:r>
          </a:p>
          <a:p>
            <a:pPr algn="just">
              <a:spcAft>
                <a:spcPts val="1200"/>
              </a:spcAft>
            </a:pPr>
            <a:r>
              <a:rPr lang="en-US" b="1" dirty="0"/>
              <a:t>Future Work</a:t>
            </a:r>
            <a:r>
              <a:rPr lang="en-US" dirty="0"/>
              <a:t>: I plan to expand the dataset to include a larger volume of data and additional physical properties. Additionally, I aim to use remote computing resources (e.g., Compute Canada, Siku) for more extensive analyses.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35795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FBE9D-259F-437E-A6E5-5B113FF00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1BD36-E64F-480A-8B3A-7720C5C659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and Statement of Problem</a:t>
            </a:r>
          </a:p>
          <a:p>
            <a:r>
              <a:rPr lang="en-US" dirty="0"/>
              <a:t>Data Gathering and MD</a:t>
            </a:r>
          </a:p>
          <a:p>
            <a:r>
              <a:rPr lang="en-US" dirty="0"/>
              <a:t>Data Pre-processing and Cleaning</a:t>
            </a:r>
          </a:p>
          <a:p>
            <a:r>
              <a:rPr lang="en-US" dirty="0"/>
              <a:t>Independent Variable Selection, Significance Test and EDA </a:t>
            </a:r>
          </a:p>
          <a:p>
            <a:r>
              <a:rPr lang="en-US" dirty="0"/>
              <a:t>Initial ML Method</a:t>
            </a:r>
          </a:p>
          <a:p>
            <a:r>
              <a:rPr lang="en-US" dirty="0"/>
              <a:t>Hyperparameter Tuning, For-Loop, </a:t>
            </a:r>
            <a:r>
              <a:rPr lang="en-US" dirty="0" err="1"/>
              <a:t>Optuna</a:t>
            </a:r>
            <a:r>
              <a:rPr lang="en-US" dirty="0"/>
              <a:t>, PSO</a:t>
            </a:r>
          </a:p>
          <a:p>
            <a:r>
              <a:rPr lang="en-US" dirty="0"/>
              <a:t>Comparison Between MLs</a:t>
            </a:r>
          </a:p>
          <a:p>
            <a:r>
              <a:rPr lang="en-US" dirty="0"/>
              <a:t>Summary, Challenges, and Future Work</a:t>
            </a:r>
          </a:p>
          <a:p>
            <a:endParaRPr lang="en-US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10957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5E083-942D-491C-935F-75B52FF89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4F9CF-5845-4852-AB06-328434DEA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b="1" dirty="0"/>
              <a:t>Background:</a:t>
            </a:r>
          </a:p>
          <a:p>
            <a:pPr lvl="1" algn="just"/>
            <a:r>
              <a:rPr lang="en-US" b="1" dirty="0"/>
              <a:t>Climate Change Mitigation:</a:t>
            </a:r>
            <a:r>
              <a:rPr lang="en-US" dirty="0"/>
              <a:t> Underground carbon storage is a vital technique for reducing atmospheric CO2 levels, which helps mitigate climate change.</a:t>
            </a:r>
          </a:p>
          <a:p>
            <a:pPr lvl="1" algn="just"/>
            <a:r>
              <a:rPr lang="en-US" b="1" dirty="0"/>
              <a:t>Challenges:</a:t>
            </a:r>
            <a:r>
              <a:rPr lang="en-US" dirty="0"/>
              <a:t> Accurate prediction of carbon/water density in underground reservoirs is complex due to varying temperature, pressure, and energy conditions.</a:t>
            </a:r>
          </a:p>
          <a:p>
            <a:pPr algn="just"/>
            <a:r>
              <a:rPr lang="en-US" b="1" dirty="0"/>
              <a:t>Machine Learning Approach:</a:t>
            </a:r>
          </a:p>
          <a:p>
            <a:pPr lvl="1" algn="just"/>
            <a:r>
              <a:rPr lang="en-US" b="1" dirty="0"/>
              <a:t>Why Machine Learning:</a:t>
            </a:r>
            <a:r>
              <a:rPr lang="en-US" dirty="0"/>
              <a:t> Traditional methods (thermodynamics or experimental) struggle with the non-linear relationships between variables. ML can handle these complexities and provide more precise models.</a:t>
            </a:r>
          </a:p>
          <a:p>
            <a:pPr lvl="1" algn="just"/>
            <a:r>
              <a:rPr lang="en-US" b="1" dirty="0"/>
              <a:t>Key Variables:</a:t>
            </a:r>
            <a:endParaRPr lang="en-US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Temperature (T):</a:t>
            </a:r>
            <a:r>
              <a:rPr lang="en-US" dirty="0"/>
              <a:t> Influences the physical state and reactions of carbon compounds.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Pressure (P):</a:t>
            </a:r>
            <a:r>
              <a:rPr lang="en-US" dirty="0"/>
              <a:t> Affects the solubility and density of carbon.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Energy:</a:t>
            </a:r>
            <a:r>
              <a:rPr lang="en-US" dirty="0"/>
              <a:t> Relates to the phase transitions and stability of carbon under different conditions.</a:t>
            </a:r>
          </a:p>
          <a:p>
            <a:pPr algn="just"/>
            <a:r>
              <a:rPr lang="en-US" b="1" dirty="0"/>
              <a:t>Project Goals:</a:t>
            </a:r>
          </a:p>
          <a:p>
            <a:pPr lvl="1" algn="just"/>
            <a:r>
              <a:rPr lang="en-US" dirty="0"/>
              <a:t>Develop robust ML models to predict carbon/water density.</a:t>
            </a:r>
          </a:p>
          <a:p>
            <a:pPr lvl="1" algn="just"/>
            <a:r>
              <a:rPr lang="en-US" dirty="0"/>
              <a:t>Use predictions to optimize storage conditions and enhance storage safety and efficiency.</a:t>
            </a:r>
          </a:p>
          <a:p>
            <a:pPr lvl="1" algn="just"/>
            <a:r>
              <a:rPr lang="en-US" dirty="0"/>
              <a:t>Contribute to the broader effort of sustainable climate solutions through advanced technological integration.</a:t>
            </a:r>
          </a:p>
          <a:p>
            <a:pPr algn="just"/>
            <a:r>
              <a:rPr lang="en-US" b="1" dirty="0"/>
              <a:t>Significance:</a:t>
            </a:r>
          </a:p>
          <a:p>
            <a:pPr lvl="1" algn="just"/>
            <a:r>
              <a:rPr lang="en-US" b="1" dirty="0"/>
              <a:t>Innovation in Carbon Storage:</a:t>
            </a:r>
            <a:r>
              <a:rPr lang="en-US" dirty="0"/>
              <a:t> Using ML models can lead to better understanding and management of underground storage sites.</a:t>
            </a:r>
          </a:p>
          <a:p>
            <a:pPr lvl="1" algn="just"/>
            <a:r>
              <a:rPr lang="en-US" b="1" dirty="0"/>
              <a:t>Environmental Impact:</a:t>
            </a:r>
            <a:r>
              <a:rPr lang="en-US" dirty="0"/>
              <a:t> Improved storage techniques can significantly reduce atmospheric CO2, aiding in the fight against global warming.</a:t>
            </a:r>
          </a:p>
        </p:txBody>
      </p:sp>
    </p:spTree>
    <p:extLst>
      <p:ext uri="{BB962C8B-B14F-4D97-AF65-F5344CB8AC3E}">
        <p14:creationId xmlns:p14="http://schemas.microsoft.com/office/powerpoint/2010/main" val="1941109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47F79-E7D5-4F6D-B320-B8494414E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Gathering and Molecular Dynamics (MD) Simulation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9A4B6F-3EDA-493B-B0FD-AC764EE3BA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6871" y="1805746"/>
            <a:ext cx="7114833" cy="4351338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b="1" dirty="0"/>
              <a:t>Molecular Dynamics (MD) Simulation</a:t>
            </a:r>
          </a:p>
          <a:p>
            <a:pPr lvl="1"/>
            <a:r>
              <a:rPr lang="en-US" b="1" dirty="0"/>
              <a:t>Definition:</a:t>
            </a:r>
            <a:endParaRPr lang="en-US" dirty="0"/>
          </a:p>
          <a:p>
            <a:pPr marL="1200150" lvl="2" indent="-285750"/>
            <a:r>
              <a:rPr lang="en-US" dirty="0"/>
              <a:t>MD simulation is a computational approach used to observe and analyze the behavior of molecules over time.</a:t>
            </a:r>
          </a:p>
          <a:p>
            <a:pPr marL="1200150" lvl="2" indent="-285750"/>
            <a:r>
              <a:rPr lang="en-US" dirty="0"/>
              <a:t>It provides detailed insights into molecular interactions and properties that influence density.</a:t>
            </a:r>
          </a:p>
          <a:p>
            <a:pPr lvl="1"/>
            <a:r>
              <a:rPr lang="en-US" b="1" dirty="0"/>
              <a:t>How it Works:</a:t>
            </a:r>
            <a:endParaRPr lang="en-US" dirty="0"/>
          </a:p>
          <a:p>
            <a:pPr marL="1200150" lvl="2" indent="-285750"/>
            <a:r>
              <a:rPr lang="en-US" dirty="0"/>
              <a:t>Simulates the motion and interaction of molecules based on physical laws.</a:t>
            </a:r>
          </a:p>
          <a:p>
            <a:pPr marL="1200150" lvl="2" indent="-285750"/>
            <a:r>
              <a:rPr lang="en-US" dirty="0"/>
              <a:t>Tracks variables such as temperature (T), pressure (P), and energy to understand their impact on density.</a:t>
            </a:r>
          </a:p>
          <a:p>
            <a:pPr marL="0" indent="0">
              <a:buNone/>
            </a:pPr>
            <a:r>
              <a:rPr lang="en-US" b="1" dirty="0"/>
              <a:t>Relevance to Density Modeling:</a:t>
            </a:r>
            <a:endParaRPr lang="en-US" dirty="0"/>
          </a:p>
          <a:p>
            <a:pPr marL="1200150" lvl="2" indent="-285750"/>
            <a:r>
              <a:rPr lang="en-US" dirty="0"/>
              <a:t>Generates data on how molecular arrangement and interactions affect density.</a:t>
            </a:r>
          </a:p>
          <a:p>
            <a:pPr marL="1200150" lvl="2" indent="-285750"/>
            <a:r>
              <a:rPr lang="en-US" dirty="0"/>
              <a:t>Provides a basis for understanding density changes under various conditions.</a:t>
            </a:r>
          </a:p>
          <a:p>
            <a:pPr marL="0" indent="0">
              <a:buNone/>
            </a:pPr>
            <a:r>
              <a:rPr lang="en-US" b="1" dirty="0"/>
              <a:t>Data Requisition</a:t>
            </a:r>
          </a:p>
          <a:p>
            <a:pPr lvl="1"/>
            <a:r>
              <a:rPr lang="en-US" b="1" dirty="0"/>
              <a:t>Purpose:</a:t>
            </a:r>
            <a:endParaRPr lang="en-US" dirty="0"/>
          </a:p>
          <a:p>
            <a:pPr marL="1200150" lvl="2" indent="-285750"/>
            <a:r>
              <a:rPr lang="en-US" dirty="0"/>
              <a:t>To obtain and prepare data essential for modeling carbon density.</a:t>
            </a:r>
          </a:p>
          <a:p>
            <a:pPr marL="1200150" lvl="2" indent="-285750"/>
            <a:r>
              <a:rPr lang="en-US" dirty="0"/>
              <a:t>Ensure comprehensive and relevant data for accurate machine learning predictions.</a:t>
            </a:r>
          </a:p>
          <a:p>
            <a:pPr lvl="1"/>
            <a:r>
              <a:rPr lang="en-US" b="1" dirty="0"/>
              <a:t>Types of Data Collected:</a:t>
            </a:r>
            <a:endParaRPr lang="en-US" dirty="0"/>
          </a:p>
          <a:p>
            <a:pPr marL="1200150" lvl="2" indent="-285750"/>
            <a:r>
              <a:rPr lang="en-US" b="1" dirty="0"/>
              <a:t>MD Simulation Data:</a:t>
            </a:r>
            <a:endParaRPr lang="en-US" dirty="0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b="1" dirty="0"/>
              <a:t>Temperature (T):</a:t>
            </a:r>
            <a:r>
              <a:rPr lang="en-US" dirty="0"/>
              <a:t> Affects molecular motion and density.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b="1" dirty="0"/>
              <a:t>Pressure (P):</a:t>
            </a:r>
            <a:r>
              <a:rPr lang="en-US" dirty="0"/>
              <a:t> Influences molecular packing and density.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b="1" dirty="0"/>
              <a:t>Energy:</a:t>
            </a:r>
            <a:r>
              <a:rPr lang="en-US" dirty="0"/>
              <a:t> Includes potential and kinetic energy, impacting density.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4284D0-38F0-47E6-9F44-8F20C2706F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8183" y="4655514"/>
            <a:ext cx="1816968" cy="16002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871D5B-584D-4027-AECB-5FA421D26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0527" y="1086678"/>
            <a:ext cx="4724612" cy="4154557"/>
          </a:xfrm>
          <a:prstGeom prst="rect">
            <a:avLst/>
          </a:prstGeom>
        </p:spPr>
      </p:pic>
      <p:pic>
        <p:nvPicPr>
          <p:cNvPr id="1026" name="Picture 2" descr="Molecular Dynamics Simulations – Qstatix Private Limited">
            <a:extLst>
              <a:ext uri="{FF2B5EF4-FFF2-40B4-BE49-F238E27FC236}">
                <a16:creationId xmlns:a16="http://schemas.microsoft.com/office/drawing/2014/main" id="{2D21912A-5497-4C37-BE64-E7C1F03FC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2505" y="5545761"/>
            <a:ext cx="1599495" cy="1312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9458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846DE-565A-4B08-80AB-54A959C15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Pre-processing and Cleaning</a:t>
            </a:r>
            <a:endParaRPr lang="en-CA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ACFF0FF-6DE5-4F69-BBFD-3418817F1B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52650" y="4091057"/>
            <a:ext cx="3180873" cy="2401818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849811E-3ABB-4F5E-9FD2-AEB9CC8B31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9350" y="1504122"/>
            <a:ext cx="4704110" cy="3571461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03D9BDB-5D00-48D0-BE9D-B558493656A5}"/>
              </a:ext>
            </a:extLst>
          </p:cNvPr>
          <p:cNvSpPr txBox="1">
            <a:spLocks/>
          </p:cNvSpPr>
          <p:nvPr/>
        </p:nvSpPr>
        <p:spPr>
          <a:xfrm>
            <a:off x="226871" y="1805746"/>
            <a:ext cx="711483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CA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C904001-7B99-43E7-8A22-4B677E34EB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794" y="1390693"/>
            <a:ext cx="4156244" cy="476639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8B8A153-4819-45CF-A990-0B5ECC24EC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4444" y="1504122"/>
            <a:ext cx="3792399" cy="4091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43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82123-0236-4B9E-9932-2418E1BA6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Independent Variable Selection, Significance Test and EDA</a:t>
            </a:r>
            <a:endParaRPr lang="en-CA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0244434B-76EB-4CA3-893F-44C89782782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42110" y="1486845"/>
            <a:ext cx="7259337" cy="4832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400" b="1" dirty="0">
                <a:latin typeface="Arial" panose="020B0604020202020204" pitchFamily="34" charset="0"/>
              </a:rPr>
              <a:t>OLS Regression Results Overview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400" b="1" dirty="0">
                <a:latin typeface="Arial" panose="020B0604020202020204" pitchFamily="34" charset="0"/>
              </a:rPr>
              <a:t>R-squared: 0.859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model explains approximately 85.9% of the variance in the </a:t>
            </a:r>
            <a:r>
              <a:rPr lang="en-US" altLang="en-US" sz="1400" dirty="0">
                <a:latin typeface="Arial" panose="020B0604020202020204" pitchFamily="34" charset="0"/>
              </a:rPr>
              <a:t>dependent variable (</a:t>
            </a:r>
            <a:r>
              <a:rPr lang="en-US" altLang="en-US" sz="1400" dirty="0" err="1">
                <a:latin typeface="Arial" panose="020B0604020202020204" pitchFamily="34" charset="0"/>
              </a:rPr>
              <a:t>f_DensAve</a:t>
            </a:r>
            <a:r>
              <a:rPr lang="en-US" altLang="en-US" sz="1400" dirty="0">
                <a:latin typeface="Arial" panose="020B0604020202020204" pitchFamily="34" charset="0"/>
              </a:rPr>
              <a:t>), indicating a strong fit.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Adj. R-squared: 0.855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Adjusted for the number of predictors, it shows the model is robust even with multiple variables.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F-statistic: 197.4 (p &lt; 0.0001)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Indicates the overall significance of the model. The p-value suggests that the model is statistically significant.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Coefficients: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Intercept (const):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0.5857 (p &lt; 0.0001) — Base value </a:t>
            </a:r>
            <a:r>
              <a:rPr lang="en-US" altLang="en-US" sz="1400" dirty="0">
                <a:latin typeface="Arial" panose="020B0604020202020204" pitchFamily="34" charset="0"/>
              </a:rPr>
              <a:t>of </a:t>
            </a:r>
            <a:r>
              <a:rPr lang="en-US" altLang="en-US" sz="1400" dirty="0" err="1">
                <a:latin typeface="Arial" panose="020B0604020202020204" pitchFamily="34" charset="0"/>
              </a:rPr>
              <a:t>f_DensAve</a:t>
            </a:r>
            <a:r>
              <a:rPr lang="en-US" altLang="en-US" sz="1400" dirty="0">
                <a:latin typeface="Arial" panose="020B0604020202020204" pitchFamily="34" charset="0"/>
              </a:rPr>
              <a:t> when all predictors are zero.</a:t>
            </a:r>
          </a:p>
          <a:p>
            <a:pPr marL="457200" lvl="1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Temp: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0.0002 (p &lt; 0.0001) — For each unit increase in </a:t>
            </a:r>
            <a:r>
              <a:rPr lang="en-US" altLang="en-US" sz="1400" dirty="0">
                <a:latin typeface="Arial" panose="020B0604020202020204" pitchFamily="34" charset="0"/>
              </a:rPr>
              <a:t>temperature, </a:t>
            </a:r>
            <a:r>
              <a:rPr lang="en-US" altLang="en-US" sz="1400" dirty="0" err="1">
                <a:latin typeface="Arial" panose="020B0604020202020204" pitchFamily="34" charset="0"/>
              </a:rPr>
              <a:t>f_DensAve</a:t>
            </a:r>
            <a:r>
              <a:rPr lang="en-US" altLang="en-US" sz="1400" dirty="0">
                <a:latin typeface="Arial" panose="020B0604020202020204" pitchFamily="34" charset="0"/>
              </a:rPr>
              <a:t> increases by 0.0002.</a:t>
            </a:r>
          </a:p>
          <a:p>
            <a:pPr marL="457200" marR="0" lvl="1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Press: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1.285e-05 (p &lt; 0.0001) — For each unit increase in </a:t>
            </a:r>
            <a:r>
              <a:rPr lang="en-US" altLang="en-US" sz="1400" dirty="0">
                <a:latin typeface="Arial" panose="020B0604020202020204" pitchFamily="34" charset="0"/>
              </a:rPr>
              <a:t>pressure, </a:t>
            </a:r>
            <a:r>
              <a:rPr lang="en-US" altLang="en-US" sz="1400" dirty="0" err="1">
                <a:latin typeface="Arial" panose="020B0604020202020204" pitchFamily="34" charset="0"/>
              </a:rPr>
              <a:t>f_DensAve</a:t>
            </a:r>
            <a:r>
              <a:rPr lang="en-US" altLang="en-US" sz="1400" dirty="0">
                <a:latin typeface="Arial" panose="020B0604020202020204" pitchFamily="34" charset="0"/>
              </a:rPr>
              <a:t> increases by 0.00001285.</a:t>
            </a: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f_PEAve_Mol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-0.0314 (p &lt; 0.0001) — For each unit increase </a:t>
            </a:r>
            <a:r>
              <a:rPr lang="en-US" altLang="en-US" sz="1400" dirty="0">
                <a:latin typeface="Arial" panose="020B0604020202020204" pitchFamily="34" charset="0"/>
              </a:rPr>
              <a:t>in </a:t>
            </a:r>
            <a:r>
              <a:rPr lang="en-US" altLang="en-US" sz="1400" dirty="0" err="1">
                <a:latin typeface="Arial" panose="020B0604020202020204" pitchFamily="34" charset="0"/>
              </a:rPr>
              <a:t>f_PEAve_Mol</a:t>
            </a:r>
            <a:r>
              <a:rPr lang="en-US" altLang="en-US" sz="1400" dirty="0">
                <a:latin typeface="Arial" panose="020B0604020202020204" pitchFamily="34" charset="0"/>
              </a:rPr>
              <a:t>, </a:t>
            </a:r>
            <a:r>
              <a:rPr lang="en-US" altLang="en-US" sz="1400" dirty="0" err="1">
                <a:latin typeface="Arial" panose="020B0604020202020204" pitchFamily="34" charset="0"/>
              </a:rPr>
              <a:t>f_DensAve</a:t>
            </a:r>
            <a:r>
              <a:rPr lang="en-US" altLang="en-US" sz="1400" dirty="0">
                <a:latin typeface="Arial" panose="020B0604020202020204" pitchFamily="34" charset="0"/>
              </a:rPr>
              <a:t> decreases by 0.0314.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Significance Tests: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All predictors (Temp, Press,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f_PEAve_Mol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 have p-values &lt; 0.0001, indicating they are significant </a:t>
            </a:r>
            <a:r>
              <a:rPr lang="en-US" altLang="en-US" sz="1400" dirty="0">
                <a:latin typeface="Arial" panose="020B0604020202020204" pitchFamily="34" charset="0"/>
              </a:rPr>
              <a:t>in predicting </a:t>
            </a:r>
            <a:r>
              <a:rPr lang="en-US" altLang="en-US" sz="1400" dirty="0" err="1">
                <a:latin typeface="Arial" panose="020B0604020202020204" pitchFamily="34" charset="0"/>
              </a:rPr>
              <a:t>f_DensAve</a:t>
            </a:r>
            <a:r>
              <a:rPr lang="en-US" altLang="en-US" sz="1400" dirty="0">
                <a:latin typeface="Arial" panose="020B0604020202020204" pitchFamily="34" charset="0"/>
              </a:rPr>
              <a:t>.</a:t>
            </a:r>
            <a:endParaRPr lang="en-US" altLang="en-US" sz="1200" dirty="0">
              <a:latin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187D22-915A-43C6-9AA0-B61F7E394D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186"/>
          <a:stretch/>
        </p:blipFill>
        <p:spPr>
          <a:xfrm>
            <a:off x="7901538" y="1756287"/>
            <a:ext cx="3763025" cy="3897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030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7ED44-1AFE-45ED-8E35-E936BBB8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C3DF10-EDE1-4022-8EF0-EB7330B32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29074"/>
            <a:ext cx="4398892" cy="31790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C7BCED-C2C5-4288-8E48-CC49FA2B61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4039" y="2029074"/>
            <a:ext cx="4142195" cy="3179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804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289C4-9BBF-4092-843B-48E076060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4AF513-315B-4352-B544-EE88F818A3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6636" y="1362752"/>
            <a:ext cx="6099658" cy="4309295"/>
          </a:xfrm>
          <a:prstGeom prst="rect">
            <a:avLst/>
          </a:prstGeom>
        </p:spPr>
      </p:pic>
      <p:pic>
        <p:nvPicPr>
          <p:cNvPr id="6" name="Output">
            <a:hlinkClick r:id="" action="ppaction://media"/>
            <a:extLst>
              <a:ext uri="{FF2B5EF4-FFF2-40B4-BE49-F238E27FC236}">
                <a16:creationId xmlns:a16="http://schemas.microsoft.com/office/drawing/2014/main" id="{4C267C6E-A820-4819-AEF9-68EE723987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1466" y="1513888"/>
            <a:ext cx="5107311" cy="3830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346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D2845-6DB1-4C76-90BC-3194C615F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ML Method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2A795-D2F3-4049-BDC1-BA70A861F3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917877"/>
            <a:ext cx="3749703" cy="2714570"/>
          </a:xfrm>
        </p:spPr>
        <p:txBody>
          <a:bodyPr>
            <a:normAutofit/>
          </a:bodyPr>
          <a:lstStyle/>
          <a:p>
            <a:r>
              <a:rPr lang="en-US" dirty="0"/>
              <a:t>ML Steps: </a:t>
            </a:r>
          </a:p>
          <a:p>
            <a:pPr lvl="1"/>
            <a:r>
              <a:rPr lang="en-US" sz="1900" dirty="0"/>
              <a:t>Feature selection</a:t>
            </a:r>
          </a:p>
          <a:p>
            <a:pPr lvl="1"/>
            <a:r>
              <a:rPr lang="en-US" sz="1900" dirty="0"/>
              <a:t>Data splitting</a:t>
            </a:r>
          </a:p>
          <a:p>
            <a:pPr lvl="1"/>
            <a:r>
              <a:rPr lang="en-US" sz="1900" dirty="0"/>
              <a:t>ML: Random Forest Regressor</a:t>
            </a:r>
          </a:p>
          <a:p>
            <a:pPr lvl="1"/>
            <a:r>
              <a:rPr lang="fr-FR" sz="1900" dirty="0"/>
              <a:t>Validation RMSE: 0.00812</a:t>
            </a:r>
          </a:p>
          <a:p>
            <a:pPr lvl="1"/>
            <a:r>
              <a:rPr lang="fr-FR" sz="1900" dirty="0"/>
              <a:t>Validation R</a:t>
            </a:r>
            <a:r>
              <a:rPr lang="fr-FR" sz="1900" baseline="30000" dirty="0"/>
              <a:t>2</a:t>
            </a:r>
            <a:r>
              <a:rPr lang="fr-FR" sz="1900" dirty="0"/>
              <a:t> Score: 0.861</a:t>
            </a:r>
            <a:endParaRPr lang="en-US" sz="1900" dirty="0"/>
          </a:p>
          <a:p>
            <a:pPr lvl="1"/>
            <a:endParaRPr lang="en-CA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18DBBD-C4BB-4FC1-A574-582502A44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0913" y="1277786"/>
            <a:ext cx="3553085" cy="27901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3A81F6C-9664-42F8-B1F9-B2AA6D2AA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9633" y="4143430"/>
            <a:ext cx="3494365" cy="271457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AE5A083-E64B-40BC-9A74-BAC31DE886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7789" y="685248"/>
            <a:ext cx="4461741" cy="5907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6894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1758</TotalTime>
  <Words>898</Words>
  <Application>Microsoft Office PowerPoint</Application>
  <PresentationFormat>Widescreen</PresentationFormat>
  <Paragraphs>115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Mongolian Baiti</vt:lpstr>
      <vt:lpstr>Office Theme</vt:lpstr>
      <vt:lpstr>Using Machine Learning for Enhanced Underground Carbon Storage Research</vt:lpstr>
      <vt:lpstr>Outline</vt:lpstr>
      <vt:lpstr>Introduction</vt:lpstr>
      <vt:lpstr>Data Gathering and Molecular Dynamics (MD) Simulation</vt:lpstr>
      <vt:lpstr>Data Pre-processing and Cleaning</vt:lpstr>
      <vt:lpstr>Independent Variable Selection, Significance Test and EDA</vt:lpstr>
      <vt:lpstr>EDA</vt:lpstr>
      <vt:lpstr>EDA</vt:lpstr>
      <vt:lpstr>Initial ML Method</vt:lpstr>
      <vt:lpstr>Hyperparameter Tuning, For-Loop, OPTUNA, PSO</vt:lpstr>
      <vt:lpstr>Comparison Between MLs</vt:lpstr>
      <vt:lpstr>Summary, Challenges, and 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Machine Learning for Enhanced Underground Carbon Storage Research</dc:title>
  <dc:creator>Sepideh Alimohammadi</dc:creator>
  <cp:lastModifiedBy>Sepideh Alimohammadi</cp:lastModifiedBy>
  <cp:revision>18</cp:revision>
  <dcterms:created xsi:type="dcterms:W3CDTF">2024-07-30T16:43:04Z</dcterms:created>
  <dcterms:modified xsi:type="dcterms:W3CDTF">2024-08-01T00:29:17Z</dcterms:modified>
</cp:coreProperties>
</file>

<file path=docProps/thumbnail.jpeg>
</file>